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76" r:id="rId3"/>
    <p:sldId id="265" r:id="rId4"/>
    <p:sldId id="266" r:id="rId5"/>
    <p:sldId id="260" r:id="rId6"/>
    <p:sldId id="267" r:id="rId7"/>
    <p:sldId id="271" r:id="rId8"/>
    <p:sldId id="268" r:id="rId9"/>
    <p:sldId id="273" r:id="rId10"/>
    <p:sldId id="272" r:id="rId11"/>
    <p:sldId id="269" r:id="rId12"/>
    <p:sldId id="275" r:id="rId13"/>
    <p:sldId id="274" r:id="rId14"/>
    <p:sldId id="256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45BD781-D5BE-4CAD-BFC3-2EA17F6C0B7A}"/>
    <pc:docChg chg="addSld modSld">
      <pc:chgData name="" userId="" providerId="" clId="Web-{545BD781-D5BE-4CAD-BFC3-2EA17F6C0B7A}" dt="2018-05-14T14:37:14.804" v="4" actId="14100"/>
      <pc:docMkLst>
        <pc:docMk/>
      </pc:docMkLst>
      <pc:sldChg chg="addSp modSp new">
        <pc:chgData name="" userId="" providerId="" clId="Web-{545BD781-D5BE-4CAD-BFC3-2EA17F6C0B7A}" dt="2018-05-14T14:37:14.804" v="4" actId="14100"/>
        <pc:sldMkLst>
          <pc:docMk/>
          <pc:sldMk cId="2244966401" sldId="276"/>
        </pc:sldMkLst>
        <pc:picChg chg="add mod">
          <ac:chgData name="" userId="" providerId="" clId="Web-{545BD781-D5BE-4CAD-BFC3-2EA17F6C0B7A}" dt="2018-05-14T14:37:14.804" v="4" actId="14100"/>
          <ac:picMkLst>
            <pc:docMk/>
            <pc:sldMk cId="2244966401" sldId="276"/>
            <ac:picMk id="2" creationId="{606B3457-C27C-476A-AC76-1DE40AEF07A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2658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80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844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313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69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822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20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649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902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966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648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17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 smtClean="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channel/769576995393634304" TargetMode="External"/><Relationship Id="rId2" Type="http://schemas.openxmlformats.org/officeDocument/2006/relationships/hyperlink" Target="%3cimg%20style=%22max-width:100%25%22%20src=%22/cdn.thinglink.me/api/image/769574842767769600/1024/10/scaletowidth#tl-769574842767769600;1079314171'&quot; class=&quot;alwaysThinglink&quot;/&gt;&lt;script async charset=&quot;utf-8&quot; src=&quot;//cdn.thinglink.me/jse/embed.js&quot;&gt;&lt;/script&gt;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elitismdi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dlet.com/ppbsussex/curatingresista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l_robinson1/vnhgxqoehmb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l_robinson1/s3uwwn07nngd" TargetMode="External"/><Relationship Id="rId2" Type="http://schemas.openxmlformats.org/officeDocument/2006/relationships/hyperlink" Target="https://padlet.com/l_robinson1/PPBGroup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Punking</a:t>
            </a:r>
            <a:r>
              <a:rPr lang="en-GB" dirty="0"/>
              <a:t> the digital archive: history, pedagogy and practice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Lucy Robinson, Chris Warne (History, University of Sussex)</a:t>
            </a:r>
          </a:p>
          <a:p>
            <a:r>
              <a:rPr lang="en-GB" dirty="0"/>
              <a:t>Kitty Horne (TEL, University of Sussex)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4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/>
          </a:bodyPr>
          <a:lstStyle/>
          <a:p>
            <a:r>
              <a:rPr lang="en-GB" sz="3600" dirty="0"/>
              <a:t>A History of DIT/DIY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4"/>
            <a:ext cx="7827819" cy="2828993"/>
          </a:xfrm>
        </p:spPr>
        <p:txBody>
          <a:bodyPr>
            <a:normAutofit fontScale="47500" lnSpcReduction="20000"/>
          </a:bodyPr>
          <a:lstStyle/>
          <a:p>
            <a:r>
              <a:rPr lang="en-GB" sz="4400" dirty="0"/>
              <a:t>Year Two</a:t>
            </a:r>
          </a:p>
          <a:p>
            <a:r>
              <a:rPr lang="en-GB" sz="4400" dirty="0"/>
              <a:t>Real world settings</a:t>
            </a:r>
          </a:p>
          <a:p>
            <a:pPr lvl="1"/>
            <a:r>
              <a:rPr lang="en-GB" sz="2900" dirty="0"/>
              <a:t>Dreamland Margate -- Turner Gallery -- Iain Aitch’s Oral History Project</a:t>
            </a:r>
          </a:p>
          <a:p>
            <a:r>
              <a:rPr lang="en-GB" sz="4400" dirty="0"/>
              <a:t>Briefs from Rebecca Ellis, Director of Events and Programming</a:t>
            </a:r>
          </a:p>
          <a:p>
            <a:pPr lvl="1"/>
            <a:r>
              <a:rPr lang="en-GB" sz="2900" dirty="0"/>
              <a:t>Digital Technology in an Analogue Park</a:t>
            </a:r>
          </a:p>
          <a:p>
            <a:pPr lvl="1"/>
            <a:r>
              <a:rPr lang="en-GB" sz="2900" dirty="0"/>
              <a:t>The New Vintage</a:t>
            </a:r>
          </a:p>
          <a:p>
            <a:pPr lvl="1"/>
            <a:r>
              <a:rPr lang="en-GB" sz="2900" dirty="0"/>
              <a:t>How does a 'cool' profile fit with local families and their needs? How can culture rejuvenate a community?</a:t>
            </a:r>
          </a:p>
          <a:p>
            <a:r>
              <a:rPr lang="en-GB" sz="5100" dirty="0" err="1"/>
              <a:t>Thinglink</a:t>
            </a:r>
            <a:r>
              <a:rPr lang="en-GB" sz="5100"/>
              <a:t>:  </a:t>
            </a:r>
            <a:r>
              <a:rPr lang="en-GB" sz="5100">
                <a:hlinkClick r:id="rId2" action="ppaction://hlinkfile"/>
              </a:rPr>
              <a:t>Vintage</a:t>
            </a:r>
            <a:r>
              <a:rPr lang="en-GB" sz="5100"/>
              <a:t> </a:t>
            </a:r>
            <a:r>
              <a:rPr lang="en-GB" sz="5100" dirty="0"/>
              <a:t>and </a:t>
            </a:r>
            <a:r>
              <a:rPr lang="en-GB" sz="5100" dirty="0">
                <a:hlinkClick r:id="rId3"/>
              </a:rPr>
              <a:t>Heritage</a:t>
            </a:r>
            <a:endParaRPr lang="en-GB" sz="5100" dirty="0"/>
          </a:p>
        </p:txBody>
      </p:sp>
    </p:spTree>
    <p:extLst>
      <p:ext uri="{BB962C8B-B14F-4D97-AF65-F5344CB8AC3E}">
        <p14:creationId xmlns:p14="http://schemas.microsoft.com/office/powerpoint/2010/main" val="19471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/>
          </a:bodyPr>
          <a:lstStyle/>
          <a:p>
            <a:r>
              <a:rPr lang="en-GB" sz="3600" dirty="0"/>
              <a:t>A History of DIT/DIY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5"/>
            <a:ext cx="7827819" cy="1146265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/>
              <a:t>Year Three</a:t>
            </a:r>
          </a:p>
          <a:p>
            <a:r>
              <a:rPr lang="en-GB" sz="2600" dirty="0"/>
              <a:t>Real world settings</a:t>
            </a:r>
          </a:p>
          <a:p>
            <a:pPr lvl="2"/>
            <a:r>
              <a:rPr lang="en-GB" sz="1700" dirty="0"/>
              <a:t>Vivienne Westwood’s Intellectuals Unite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754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14" y="246246"/>
            <a:ext cx="3649482" cy="3219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0" y="151200"/>
            <a:ext cx="3710700" cy="3710700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00" y="1450175"/>
            <a:ext cx="2488196" cy="34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/>
          </a:bodyPr>
          <a:lstStyle/>
          <a:p>
            <a:r>
              <a:rPr lang="en-GB" sz="3600" dirty="0"/>
              <a:t>A History of DIT/DIY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4"/>
            <a:ext cx="7827819" cy="2828993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/>
              <a:t>Year Three</a:t>
            </a:r>
          </a:p>
          <a:p>
            <a:r>
              <a:rPr lang="en-GB" sz="2600" dirty="0"/>
              <a:t>Real world settings</a:t>
            </a:r>
          </a:p>
          <a:p>
            <a:pPr lvl="2"/>
            <a:r>
              <a:rPr lang="en-GB" sz="1700" dirty="0"/>
              <a:t>Vivienne Westwood’s Intellectuals Unite</a:t>
            </a:r>
          </a:p>
          <a:p>
            <a:pPr lvl="2"/>
            <a:r>
              <a:rPr lang="en-GB" sz="1700" dirty="0"/>
              <a:t>Punk’s 40</a:t>
            </a:r>
            <a:r>
              <a:rPr lang="en-GB" sz="1700" baseline="30000" dirty="0"/>
              <a:t>th</a:t>
            </a:r>
            <a:r>
              <a:rPr lang="en-GB" sz="1700" dirty="0"/>
              <a:t> Anniversary</a:t>
            </a:r>
          </a:p>
          <a:p>
            <a:pPr lvl="2"/>
            <a:r>
              <a:rPr lang="en-GB" sz="1700" dirty="0"/>
              <a:t>Geolocation – tying content to local histories</a:t>
            </a:r>
          </a:p>
          <a:p>
            <a:pPr marL="182563" lvl="1" indent="-182563"/>
            <a:r>
              <a:rPr lang="en-GB" sz="2600" dirty="0"/>
              <a:t>‘Active Resistance to Propaganda’</a:t>
            </a:r>
          </a:p>
          <a:p>
            <a:pPr lvl="1"/>
            <a:endParaRPr lang="en-GB" dirty="0"/>
          </a:p>
          <a:p>
            <a:pPr marL="182563" lvl="1" indent="-182563"/>
            <a:r>
              <a:rPr lang="en-GB" sz="2600" dirty="0" err="1"/>
              <a:t>Paneek</a:t>
            </a:r>
            <a:r>
              <a:rPr lang="en-GB" sz="2600" dirty="0"/>
              <a:t>: </a:t>
            </a:r>
            <a:r>
              <a:rPr lang="en-GB" sz="2600" dirty="0">
                <a:hlinkClick r:id="rId2"/>
              </a:rPr>
              <a:t>Elitism in Subcultures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3435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595959"/>
                </a:solidFill>
              </a:rPr>
              <a:t>Activity instructions</a:t>
            </a:r>
            <a:endParaRPr sz="3600" dirty="0">
              <a:solidFill>
                <a:srgbClr val="595959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-GB" sz="2400" dirty="0"/>
              <a:t>In groups access the </a:t>
            </a:r>
            <a:r>
              <a:rPr lang="en-GB" sz="2400" dirty="0" err="1"/>
              <a:t>Padlet</a:t>
            </a:r>
            <a:r>
              <a:rPr lang="en-GB" sz="2400" dirty="0"/>
              <a:t> wall by following this link:</a:t>
            </a:r>
            <a:br>
              <a:rPr lang="en-GB" sz="2400" dirty="0"/>
            </a:br>
            <a:r>
              <a:rPr lang="en-GB" sz="2900" b="1" dirty="0">
                <a:hlinkClick r:id="rId3"/>
              </a:rPr>
              <a:t>www.padlet.com/ppbsussex/curatingresistance</a:t>
            </a:r>
            <a:r>
              <a:rPr lang="en-GB" sz="2900" b="1" dirty="0"/>
              <a:t> </a:t>
            </a:r>
          </a:p>
          <a:p>
            <a:pPr marL="0" lvl="0" indent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Then follow the guidance on the </a:t>
            </a:r>
            <a:r>
              <a:rPr lang="en-GB" sz="2400" dirty="0" err="1"/>
              <a:t>Padlet</a:t>
            </a:r>
            <a:r>
              <a:rPr lang="en-GB" sz="2400" dirty="0"/>
              <a:t> wall under the ‘Instructions’ column.</a:t>
            </a:r>
          </a:p>
          <a:p>
            <a:pPr marL="0" lvl="0" indent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/>
              <a:t>Your responses will then be added to the current OER, mapped to your current location and will be shared after the conference.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By way of conclusion: The Lessons we have learned from DIT/DIY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4"/>
            <a:ext cx="7827819" cy="2828993"/>
          </a:xfrm>
        </p:spPr>
        <p:txBody>
          <a:bodyPr>
            <a:normAutofit/>
          </a:bodyPr>
          <a:lstStyle/>
          <a:p>
            <a:r>
              <a:rPr lang="en-GB" sz="2400" dirty="0"/>
              <a:t>Confronting the gatekeepers</a:t>
            </a:r>
          </a:p>
          <a:p>
            <a:r>
              <a:rPr lang="en-GB" sz="2400" dirty="0"/>
              <a:t>Radical expectations, mundane realities</a:t>
            </a:r>
          </a:p>
          <a:p>
            <a:r>
              <a:rPr lang="en-GB" sz="2400" dirty="0"/>
              <a:t>Working democratically is tricky</a:t>
            </a:r>
          </a:p>
          <a:p>
            <a:r>
              <a:rPr lang="en-GB" sz="2400" dirty="0"/>
              <a:t>Making do with what you’ve got</a:t>
            </a:r>
          </a:p>
          <a:p>
            <a:r>
              <a:rPr lang="en-GB" sz="2400" dirty="0"/>
              <a:t>Toxicity</a:t>
            </a:r>
          </a:p>
          <a:p>
            <a:r>
              <a:rPr lang="en-GB" sz="2400" dirty="0">
                <a:hlinkClick r:id="rId2"/>
              </a:rPr>
              <a:t>Share our DIT Toolkit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99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06B3457-C27C-476A-AC76-1DE40AEF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469"/>
            <a:ext cx="7636328" cy="42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6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/>
          </a:bodyPr>
          <a:lstStyle/>
          <a:p>
            <a:r>
              <a:rPr lang="en-GB" sz="3600" dirty="0"/>
              <a:t>Introducing </a:t>
            </a:r>
            <a:r>
              <a:rPr lang="en-GB" sz="3600" dirty="0" err="1"/>
              <a:t>DiT</a:t>
            </a:r>
            <a:r>
              <a:rPr lang="en-GB" sz="3600" dirty="0"/>
              <a:t>/</a:t>
            </a:r>
            <a:r>
              <a:rPr lang="en-GB" sz="3600" dirty="0" err="1"/>
              <a:t>diy</a:t>
            </a:r>
            <a:r>
              <a:rPr lang="en-GB" sz="3600" dirty="0"/>
              <a:t>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4"/>
            <a:ext cx="7827819" cy="2828993"/>
          </a:xfrm>
        </p:spPr>
        <p:txBody>
          <a:bodyPr>
            <a:normAutofit/>
          </a:bodyPr>
          <a:lstStyle/>
          <a:p>
            <a:r>
              <a:rPr lang="en-GB" sz="2400" dirty="0"/>
              <a:t>‘Post-Punk Britain: 1975 – present’ – making popular culture the point</a:t>
            </a:r>
          </a:p>
          <a:p>
            <a:endParaRPr lang="en-GB" sz="2400" dirty="0"/>
          </a:p>
          <a:p>
            <a:r>
              <a:rPr lang="en-GB" sz="2400" dirty="0"/>
              <a:t>Students build a personal archive through the module</a:t>
            </a:r>
          </a:p>
          <a:p>
            <a:endParaRPr lang="en-GB" sz="2400" dirty="0"/>
          </a:p>
          <a:p>
            <a:r>
              <a:rPr lang="en-GB" sz="2400" dirty="0"/>
              <a:t>Build and share Open-access Educational Resources (OERs)</a:t>
            </a:r>
          </a:p>
        </p:txBody>
      </p:sp>
    </p:spTree>
    <p:extLst>
      <p:ext uri="{BB962C8B-B14F-4D97-AF65-F5344CB8AC3E}">
        <p14:creationId xmlns:p14="http://schemas.microsoft.com/office/powerpoint/2010/main" val="44084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Post-Punk Britain – doing punk as a process not subject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4"/>
            <a:ext cx="7827819" cy="2828993"/>
          </a:xfrm>
        </p:spPr>
        <p:txBody>
          <a:bodyPr>
            <a:normAutofit/>
          </a:bodyPr>
          <a:lstStyle/>
          <a:p>
            <a:r>
              <a:rPr lang="en-GB" sz="2400" dirty="0" err="1"/>
              <a:t>Punkademics</a:t>
            </a:r>
            <a:r>
              <a:rPr lang="en-GB" sz="2400" dirty="0"/>
              <a:t>, The Subcultures Network, Punk Scholars Network, KISMIF</a:t>
            </a:r>
          </a:p>
          <a:p>
            <a:endParaRPr lang="en-GB" sz="2400" dirty="0"/>
          </a:p>
          <a:p>
            <a:r>
              <a:rPr lang="en-GB" sz="2400" dirty="0"/>
              <a:t>Collaborative, scavenger, DIY history</a:t>
            </a:r>
          </a:p>
          <a:p>
            <a:endParaRPr lang="en-GB" sz="2400" dirty="0"/>
          </a:p>
          <a:p>
            <a:r>
              <a:rPr lang="en-GB" sz="2400" dirty="0"/>
              <a:t>Relationship between digital and textual history</a:t>
            </a:r>
          </a:p>
        </p:txBody>
      </p:sp>
    </p:spTree>
    <p:extLst>
      <p:ext uri="{BB962C8B-B14F-4D97-AF65-F5344CB8AC3E}">
        <p14:creationId xmlns:p14="http://schemas.microsoft.com/office/powerpoint/2010/main" val="16467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/>
          </a:bodyPr>
          <a:lstStyle/>
          <a:p>
            <a:r>
              <a:rPr lang="en-GB" sz="3600" dirty="0"/>
              <a:t>DIY/DIT Digital: 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4"/>
            <a:ext cx="7827819" cy="2828993"/>
          </a:xfrm>
        </p:spPr>
        <p:txBody>
          <a:bodyPr>
            <a:normAutofit/>
          </a:bodyPr>
          <a:lstStyle/>
          <a:p>
            <a:r>
              <a:rPr lang="en-GB" sz="2400" dirty="0"/>
              <a:t>Students collaboratively produce OERs</a:t>
            </a:r>
          </a:p>
          <a:p>
            <a:pPr lvl="1"/>
            <a:r>
              <a:rPr lang="en-GB" sz="1600" dirty="0"/>
              <a:t>Think about the relationship between what we do in the academy and the world beyond</a:t>
            </a:r>
          </a:p>
          <a:p>
            <a:pPr lvl="1"/>
            <a:r>
              <a:rPr lang="en-GB" sz="1600" dirty="0"/>
              <a:t>Think about how we do our teaching</a:t>
            </a:r>
          </a:p>
          <a:p>
            <a:pPr lvl="1"/>
            <a:r>
              <a:rPr lang="en-GB" sz="1600" dirty="0"/>
              <a:t>Interrogate what’s taken for granted in the contemporary university</a:t>
            </a:r>
          </a:p>
          <a:p>
            <a:pPr lvl="1"/>
            <a:r>
              <a:rPr lang="en-GB" sz="1600" dirty="0"/>
              <a:t>Confront and acknowledge what if feels like to not actually know where you are going</a:t>
            </a:r>
          </a:p>
          <a:p>
            <a:pPr lvl="1"/>
            <a:endParaRPr lang="en-GB" sz="1600" dirty="0"/>
          </a:p>
          <a:p>
            <a:r>
              <a:rPr lang="en-GB" sz="2400" dirty="0"/>
              <a:t>Digital pedagogy – not ‘cheaper, bigger, faster’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95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/>
          </a:bodyPr>
          <a:lstStyle/>
          <a:p>
            <a:r>
              <a:rPr lang="en-GB" sz="3600" dirty="0"/>
              <a:t>A History of DIT/DIY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4"/>
            <a:ext cx="7827819" cy="2828993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Year One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“Think about the module section you need to understand and then analyse a concept”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Padlet</a:t>
            </a:r>
            <a:r>
              <a:rPr lang="en-GB" sz="2400" dirty="0"/>
              <a:t>: </a:t>
            </a:r>
            <a:r>
              <a:rPr lang="en-GB" sz="2400" u="sng" dirty="0">
                <a:hlinkClick r:id="rId2"/>
              </a:rPr>
              <a:t>The Cultural Circuit</a:t>
            </a:r>
            <a:r>
              <a:rPr lang="en-GB" sz="2400" dirty="0"/>
              <a:t> and </a:t>
            </a:r>
            <a:r>
              <a:rPr lang="en-GB" sz="2400" u="sng" dirty="0">
                <a:hlinkClick r:id="rId3"/>
              </a:rPr>
              <a:t>Moral Panics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5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0" y="410925"/>
            <a:ext cx="2933700" cy="4095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90" y="540000"/>
            <a:ext cx="5561547" cy="383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362" y="4586400"/>
            <a:ext cx="247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Sideburns,</a:t>
            </a:r>
            <a:r>
              <a:rPr lang="en-GB" dirty="0"/>
              <a:t> no. 1, Jan 1977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4802" y="4377600"/>
            <a:ext cx="363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Post-Punk Britain students, May 2015</a:t>
            </a:r>
          </a:p>
        </p:txBody>
      </p:sp>
    </p:spTree>
    <p:extLst>
      <p:ext uri="{BB962C8B-B14F-4D97-AF65-F5344CB8AC3E}">
        <p14:creationId xmlns:p14="http://schemas.microsoft.com/office/powerpoint/2010/main" val="21218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5" y="723519"/>
            <a:ext cx="7827820" cy="891540"/>
          </a:xfrm>
        </p:spPr>
        <p:txBody>
          <a:bodyPr>
            <a:normAutofit/>
          </a:bodyPr>
          <a:lstStyle/>
          <a:p>
            <a:r>
              <a:rPr lang="en-GB" sz="3600" dirty="0"/>
              <a:t>A History of DIT/DIY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978535"/>
            <a:ext cx="7827819" cy="1016665"/>
          </a:xfrm>
        </p:spPr>
        <p:txBody>
          <a:bodyPr>
            <a:normAutofit fontScale="47500" lnSpcReduction="20000"/>
          </a:bodyPr>
          <a:lstStyle/>
          <a:p>
            <a:r>
              <a:rPr lang="en-GB" sz="4400" dirty="0"/>
              <a:t>Year Two</a:t>
            </a:r>
          </a:p>
          <a:p>
            <a:r>
              <a:rPr lang="en-GB" sz="4400" dirty="0"/>
              <a:t>Real world settings</a:t>
            </a:r>
          </a:p>
          <a:p>
            <a:pPr lvl="1"/>
            <a:r>
              <a:rPr lang="en-GB" sz="2900" dirty="0"/>
              <a:t>Dreamland Margate -- Turner Gallery -- Iain Aitch’s Oral History Project</a:t>
            </a:r>
            <a:endParaRPr lang="en-GB" sz="5100" dirty="0"/>
          </a:p>
        </p:txBody>
      </p:sp>
    </p:spTree>
    <p:extLst>
      <p:ext uri="{BB962C8B-B14F-4D97-AF65-F5344CB8AC3E}">
        <p14:creationId xmlns:p14="http://schemas.microsoft.com/office/powerpoint/2010/main" val="9181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0" y="123000"/>
            <a:ext cx="4699439" cy="290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9" y="484512"/>
            <a:ext cx="4158623" cy="2477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39" y="2384550"/>
            <a:ext cx="2596200" cy="25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121</TotalTime>
  <Words>392</Words>
  <Application>Microsoft Office PowerPoint</Application>
  <PresentationFormat>On-screen Show (16:9)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Parcel</vt:lpstr>
      <vt:lpstr>Punking the digital archive: history, pedagogy and practice</vt:lpstr>
      <vt:lpstr>PowerPoint Presentation</vt:lpstr>
      <vt:lpstr>Introducing DiT/diy digital</vt:lpstr>
      <vt:lpstr>Post-Punk Britain – doing punk as a process not subject</vt:lpstr>
      <vt:lpstr>DIY/DIT Digital: what we do</vt:lpstr>
      <vt:lpstr>A History of DIT/DIY Digital</vt:lpstr>
      <vt:lpstr>PowerPoint Presentation</vt:lpstr>
      <vt:lpstr>A History of DIT/DIY Digital</vt:lpstr>
      <vt:lpstr>PowerPoint Presentation</vt:lpstr>
      <vt:lpstr>A History of DIT/DIY Digital</vt:lpstr>
      <vt:lpstr>A History of DIT/DIY Digital</vt:lpstr>
      <vt:lpstr>PowerPoint Presentation</vt:lpstr>
      <vt:lpstr>A History of DIT/DIY Digital</vt:lpstr>
      <vt:lpstr>Activity instructions</vt:lpstr>
      <vt:lpstr>By way of conclusion: The Lessons we have learned from DIT/DIY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Horne</dc:creator>
  <cp:lastModifiedBy>lr31</cp:lastModifiedBy>
  <cp:revision>35</cp:revision>
  <dcterms:modified xsi:type="dcterms:W3CDTF">2018-05-14T14:37:26Z</dcterms:modified>
</cp:coreProperties>
</file>